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3" r:id="rId5"/>
    <p:sldId id="317" r:id="rId6"/>
    <p:sldId id="318" r:id="rId7"/>
    <p:sldId id="319" r:id="rId8"/>
    <p:sldId id="320" r:id="rId9"/>
    <p:sldId id="323" r:id="rId10"/>
    <p:sldId id="324" r:id="rId11"/>
    <p:sldId id="321" r:id="rId12"/>
    <p:sldId id="32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800E9-A8F8-4E48-8B34-795573C3D5CD}" v="40" dt="2020-04-20T08:32:08.813"/>
    <p1510:client id="{655BDEB6-C43F-4FB8-8F5E-BCC7A30B0E26}" v="24" dt="2020-04-20T08:21:51.977"/>
    <p1510:client id="{AFD13431-4A7B-4E58-90CC-985AC1B76EA8}" v="86" dt="2020-04-20T08:58:5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S::m.huizer@helicon.nl::6bc960c0-5d73-417d-ac74-793b77e58855" providerId="AD" clId="Web-{655BDEB6-C43F-4FB8-8F5E-BCC7A30B0E26}"/>
    <pc:docChg chg="modSld">
      <pc:chgData name="Machiel Huizer" userId="S::m.huizer@helicon.nl::6bc960c0-5d73-417d-ac74-793b77e58855" providerId="AD" clId="Web-{655BDEB6-C43F-4FB8-8F5E-BCC7A30B0E26}" dt="2020-04-20T08:21:40.617" v="19"/>
      <pc:docMkLst>
        <pc:docMk/>
      </pc:docMkLst>
      <pc:sldChg chg="modSp">
        <pc:chgData name="Machiel Huizer" userId="S::m.huizer@helicon.nl::6bc960c0-5d73-417d-ac74-793b77e58855" providerId="AD" clId="Web-{655BDEB6-C43F-4FB8-8F5E-BCC7A30B0E26}" dt="2020-04-20T08:21:40.617" v="19"/>
        <pc:sldMkLst>
          <pc:docMk/>
          <pc:sldMk cId="487778070" sldId="342"/>
        </pc:sldMkLst>
        <pc:graphicFrameChg chg="mod modGraphic">
          <ac:chgData name="Machiel Huizer" userId="S::m.huizer@helicon.nl::6bc960c0-5d73-417d-ac74-793b77e58855" providerId="AD" clId="Web-{655BDEB6-C43F-4FB8-8F5E-BCC7A30B0E26}" dt="2020-04-20T08:21:40.617" v="19"/>
          <ac:graphicFrameMkLst>
            <pc:docMk/>
            <pc:sldMk cId="487778070" sldId="342"/>
            <ac:graphicFrameMk id="5" creationId="{00000000-0000-0000-0000-000000000000}"/>
          </ac:graphicFrameMkLst>
        </pc:graphicFrameChg>
      </pc:sldChg>
    </pc:docChg>
  </pc:docChgLst>
  <pc:docChgLst>
    <pc:chgData name="Machiel Huizer" userId="S::m.huizer@helicon.nl::6bc960c0-5d73-417d-ac74-793b77e58855" providerId="AD" clId="Web-{075800E9-A8F8-4E48-8B34-795573C3D5CD}"/>
    <pc:docChg chg="modSld">
      <pc:chgData name="Machiel Huizer" userId="S::m.huizer@helicon.nl::6bc960c0-5d73-417d-ac74-793b77e58855" providerId="AD" clId="Web-{075800E9-A8F8-4E48-8B34-795573C3D5CD}" dt="2020-04-20T08:32:06.953" v="7"/>
      <pc:docMkLst>
        <pc:docMk/>
      </pc:docMkLst>
      <pc:sldChg chg="modSp">
        <pc:chgData name="Machiel Huizer" userId="S::m.huizer@helicon.nl::6bc960c0-5d73-417d-ac74-793b77e58855" providerId="AD" clId="Web-{075800E9-A8F8-4E48-8B34-795573C3D5CD}" dt="2020-04-20T08:32:06.953" v="7"/>
        <pc:sldMkLst>
          <pc:docMk/>
          <pc:sldMk cId="487778070" sldId="342"/>
        </pc:sldMkLst>
        <pc:graphicFrameChg chg="mod modGraphic">
          <ac:chgData name="Machiel Huizer" userId="S::m.huizer@helicon.nl::6bc960c0-5d73-417d-ac74-793b77e58855" providerId="AD" clId="Web-{075800E9-A8F8-4E48-8B34-795573C3D5CD}" dt="2020-04-20T08:32:06.953" v="7"/>
          <ac:graphicFrameMkLst>
            <pc:docMk/>
            <pc:sldMk cId="487778070" sldId="342"/>
            <ac:graphicFrameMk id="5" creationId="{00000000-0000-0000-0000-000000000000}"/>
          </ac:graphicFrameMkLst>
        </pc:graphicFrameChg>
      </pc:sldChg>
    </pc:docChg>
  </pc:docChgLst>
  <pc:docChgLst>
    <pc:chgData name="Machiel Huizer" userId="S::m.huizer@helicon.nl::6bc960c0-5d73-417d-ac74-793b77e58855" providerId="AD" clId="Web-{AFD13431-4A7B-4E58-90CC-985AC1B76EA8}"/>
    <pc:docChg chg="modSld">
      <pc:chgData name="Machiel Huizer" userId="S::m.huizer@helicon.nl::6bc960c0-5d73-417d-ac74-793b77e58855" providerId="AD" clId="Web-{AFD13431-4A7B-4E58-90CC-985AC1B76EA8}" dt="2020-04-20T08:58:53.772" v="51"/>
      <pc:docMkLst>
        <pc:docMk/>
      </pc:docMkLst>
      <pc:sldChg chg="modSp">
        <pc:chgData name="Machiel Huizer" userId="S::m.huizer@helicon.nl::6bc960c0-5d73-417d-ac74-793b77e58855" providerId="AD" clId="Web-{AFD13431-4A7B-4E58-90CC-985AC1B76EA8}" dt="2020-04-20T08:58:53.772" v="51"/>
        <pc:sldMkLst>
          <pc:docMk/>
          <pc:sldMk cId="487778070" sldId="342"/>
        </pc:sldMkLst>
        <pc:graphicFrameChg chg="mod modGraphic">
          <ac:chgData name="Machiel Huizer" userId="S::m.huizer@helicon.nl::6bc960c0-5d73-417d-ac74-793b77e58855" providerId="AD" clId="Web-{AFD13431-4A7B-4E58-90CC-985AC1B76EA8}" dt="2020-04-20T08:58:53.772" v="51"/>
          <ac:graphicFrameMkLst>
            <pc:docMk/>
            <pc:sldMk cId="487778070" sldId="342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2-5-2020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7"/>
            <a:ext cx="12086831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7"/>
            <a:ext cx="9605963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6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2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9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nnchalleng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8838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Les 2, </a:t>
            </a:r>
            <a:r>
              <a:rPr lang="nl-NL" sz="5400" dirty="0" err="1" smtClean="0"/>
              <a:t>Biobased</a:t>
            </a:r>
            <a:r>
              <a:rPr lang="nl-NL" sz="5400" dirty="0" smtClean="0"/>
              <a:t> </a:t>
            </a:r>
            <a:r>
              <a:rPr lang="nl-NL" sz="5400" dirty="0" err="1" smtClean="0"/>
              <a:t>Economy</a:t>
            </a:r>
            <a:r>
              <a:rPr lang="nl-NL" sz="5400" dirty="0" smtClean="0"/>
              <a:t/>
            </a:r>
            <a:br>
              <a:rPr lang="nl-NL" sz="5400" dirty="0" smtClean="0"/>
            </a:br>
            <a:r>
              <a:rPr lang="nl-NL" b="1" dirty="0" smtClean="0">
                <a:solidFill>
                  <a:srgbClr val="002060"/>
                </a:solidFill>
              </a:rPr>
              <a:t>Inrichting </a:t>
            </a:r>
            <a:r>
              <a:rPr lang="nl-NL" b="1" dirty="0">
                <a:solidFill>
                  <a:srgbClr val="002060"/>
                </a:solidFill>
              </a:rPr>
              <a:t>van een gebied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2575989"/>
            <a:ext cx="9144000" cy="1655763"/>
          </a:xfrm>
        </p:spPr>
        <p:txBody>
          <a:bodyPr/>
          <a:lstStyle/>
          <a:p>
            <a:r>
              <a:rPr lang="nl-NL" i="1" dirty="0"/>
              <a:t>Leerjaar 1 – periode 4</a:t>
            </a:r>
            <a:endParaRPr lang="nl-NL" i="1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Bamboe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 dirty="0" smtClean="0"/>
              <a:t>Wat is bamboe</a:t>
            </a:r>
            <a:endParaRPr lang="nl-NL" dirty="0"/>
          </a:p>
          <a:p>
            <a:r>
              <a:rPr lang="nl-NL" dirty="0" smtClean="0"/>
              <a:t>Duurzaamheid</a:t>
            </a:r>
          </a:p>
          <a:p>
            <a:r>
              <a:rPr lang="nl-NL" dirty="0" smtClean="0"/>
              <a:t>Toepassingen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83" y="-1"/>
            <a:ext cx="7740117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nl-NL" dirty="0" smtClean="0"/>
              <a:t>Waar kennen wij bamboe van?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529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Sluit je ogen en denk aan een </a:t>
            </a:r>
            <a:br>
              <a:rPr lang="nl-NL" i="1" dirty="0" smtClean="0"/>
            </a:br>
            <a:r>
              <a:rPr lang="nl-NL" i="1" dirty="0" smtClean="0"/>
              <a:t>bamboe product.</a:t>
            </a:r>
          </a:p>
          <a:p>
            <a:pPr marL="0" indent="0">
              <a:buNone/>
            </a:pPr>
            <a:r>
              <a:rPr lang="nl-NL" i="1" dirty="0" smtClean="0"/>
              <a:t>Welk plaatje zie je voor je?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766" y="-22089"/>
            <a:ext cx="4643085" cy="23711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6466"/>
          <a:stretch/>
        </p:blipFill>
        <p:spPr>
          <a:xfrm>
            <a:off x="7308765" y="2323298"/>
            <a:ext cx="4643085" cy="24008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t="17497"/>
          <a:stretch/>
        </p:blipFill>
        <p:spPr>
          <a:xfrm>
            <a:off x="7308765" y="4694446"/>
            <a:ext cx="4643085" cy="21514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t="24296"/>
          <a:stretch/>
        </p:blipFill>
        <p:spPr>
          <a:xfrm>
            <a:off x="2687387" y="2631657"/>
            <a:ext cx="4621377" cy="19407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86" y="4535068"/>
            <a:ext cx="4621378" cy="23442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3" y="2631657"/>
            <a:ext cx="2697548" cy="42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8127" y="1353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 de gebieden waar bamboe groeit is bamboe zo goedkoop </a:t>
            </a:r>
            <a:br>
              <a:rPr lang="nl-NL" dirty="0" smtClean="0"/>
            </a:br>
            <a:r>
              <a:rPr lang="nl-NL" dirty="0" smtClean="0"/>
              <a:t>dat het wordt geassocieerd met ‘arm zijn’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28" y="1412242"/>
            <a:ext cx="6766502" cy="33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nl-NL" dirty="0" smtClean="0"/>
              <a:t>Wat is bamboe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9800" y="145616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Bamboe is een gras (dus geen hout)</a:t>
            </a:r>
          </a:p>
          <a:p>
            <a:r>
              <a:rPr lang="nl-NL" dirty="0" smtClean="0"/>
              <a:t>Bamboe is zeer snel groeiend. Het kan tot 1 meter per dag groeien en is in 3 tot 5 jaar klaar om te oogsten.</a:t>
            </a:r>
          </a:p>
          <a:p>
            <a:r>
              <a:rPr lang="nl-NL" dirty="0" smtClean="0"/>
              <a:t>Bamboe heeft weinig water nodig</a:t>
            </a:r>
          </a:p>
          <a:p>
            <a:r>
              <a:rPr lang="nl-NL" dirty="0" smtClean="0"/>
              <a:t>Bamboe hoeft niet gespoten te worden tegen ziektes </a:t>
            </a:r>
          </a:p>
          <a:p>
            <a:r>
              <a:rPr lang="nl-NL" dirty="0" smtClean="0"/>
              <a:t>Bamboe groeit zeer dicht bij elkaar waardoor het veel meer materiaal per 1m</a:t>
            </a:r>
            <a:r>
              <a:rPr lang="nl-NL" baseline="30000" dirty="0" smtClean="0"/>
              <a:t>2</a:t>
            </a:r>
            <a:r>
              <a:rPr lang="nl-NL" dirty="0" smtClean="0"/>
              <a:t> oplevert.</a:t>
            </a:r>
            <a:br>
              <a:rPr lang="nl-NL" dirty="0" smtClean="0"/>
            </a:br>
            <a:r>
              <a:rPr lang="nl-NL" sz="2400" dirty="0" smtClean="0"/>
              <a:t>(met duurzame kap tot 20m</a:t>
            </a:r>
            <a:r>
              <a:rPr lang="nl-NL" sz="2400" baseline="30000" dirty="0" smtClean="0"/>
              <a:t>2 </a:t>
            </a:r>
            <a:r>
              <a:rPr lang="nl-NL" sz="2400" dirty="0" smtClean="0"/>
              <a:t>bouwmateriaal per HA = één huis per jaar)</a:t>
            </a:r>
            <a:endParaRPr lang="nl-NL" sz="2400" baseline="30000" dirty="0" smtClean="0"/>
          </a:p>
          <a:p>
            <a:r>
              <a:rPr lang="nl-NL" dirty="0" smtClean="0"/>
              <a:t>Kwaliteit is vergelijkbaar met hardhout maar heeft zelfs betere eigenschappen.</a:t>
            </a:r>
          </a:p>
          <a:p>
            <a:r>
              <a:rPr lang="nl-NL" dirty="0" smtClean="0"/>
              <a:t>Er bestaan 1500 soorten bamboe, 50 hiervan geschikt voor constructie.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27" y="350981"/>
            <a:ext cx="5504873" cy="13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groeit bamboe?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94339" y="13730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Bamboe groeit in tropische en subtropische gebieden.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04" y="1765301"/>
            <a:ext cx="9487334" cy="44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Bamboe is zeer snel groeiend waardoor het veel CO2 opslaat</a:t>
            </a:r>
          </a:p>
          <a:p>
            <a:pPr marL="0" indent="0">
              <a:buNone/>
            </a:pPr>
            <a:r>
              <a:rPr lang="nl-NL" dirty="0" smtClean="0"/>
              <a:t>Tot 35% meer dan vergelijkbaar hardhout.</a:t>
            </a:r>
          </a:p>
          <a:p>
            <a:pPr marL="0" indent="0">
              <a:buNone/>
            </a:pPr>
            <a:r>
              <a:rPr lang="nl-NL" dirty="0" smtClean="0"/>
              <a:t>Bamboe wordt daarom gezien als de kampioen CO2 absorberen.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Bamboe groeit makkelijk en is daarom een uitermate goed alternatief om te planten in gebieden waar regenwoudkap heeft plaatsgevonden.</a:t>
            </a:r>
          </a:p>
          <a:p>
            <a:pPr marL="0" indent="0">
              <a:buNone/>
            </a:pPr>
            <a:r>
              <a:rPr lang="nl-NL" sz="2400" dirty="0" smtClean="0"/>
              <a:t>Bonn </a:t>
            </a:r>
            <a:r>
              <a:rPr lang="nl-NL" sz="2400" dirty="0" err="1" smtClean="0"/>
              <a:t>Challange</a:t>
            </a:r>
            <a:r>
              <a:rPr lang="nl-NL" sz="2400" dirty="0"/>
              <a:t> (</a:t>
            </a:r>
            <a:r>
              <a:rPr lang="nl-NL" sz="2400" dirty="0">
                <a:hlinkClick r:id="rId2"/>
              </a:rPr>
              <a:t>https://</a:t>
            </a:r>
            <a:r>
              <a:rPr lang="nl-NL" sz="2400" dirty="0" smtClean="0">
                <a:hlinkClick r:id="rId2"/>
              </a:rPr>
              <a:t>www.bonnchallenge.org</a:t>
            </a:r>
            <a:r>
              <a:rPr lang="nl-NL" sz="2400" dirty="0" smtClean="0"/>
              <a:t>) 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402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05928"/>
            <a:ext cx="10515600" cy="1325563"/>
          </a:xfrm>
        </p:spPr>
        <p:txBody>
          <a:bodyPr/>
          <a:lstStyle/>
          <a:p>
            <a:r>
              <a:rPr lang="nl-NL" dirty="0" smtClean="0"/>
              <a:t>Toepassingen van bamboe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" y="1925389"/>
            <a:ext cx="7497040" cy="305301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803" y="0"/>
            <a:ext cx="4657436" cy="26606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801" y="3261025"/>
            <a:ext cx="4689769" cy="26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68982"/>
            <a:ext cx="10515600" cy="1325563"/>
          </a:xfrm>
        </p:spPr>
        <p:txBody>
          <a:bodyPr/>
          <a:lstStyle/>
          <a:p>
            <a:r>
              <a:rPr lang="nl-NL" dirty="0" smtClean="0"/>
              <a:t>Nog meer mogelijkheden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56581"/>
            <a:ext cx="10515600" cy="4867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Er zijn zeer veel mogelijkheden om bamboe te gebruiken.</a:t>
            </a:r>
          </a:p>
          <a:p>
            <a:pPr marL="0" indent="0">
              <a:buNone/>
            </a:pPr>
            <a:r>
              <a:rPr lang="nl-NL" dirty="0" smtClean="0"/>
              <a:t>Ga op onderzoek uit om te kijken op welke manieren er bamboe gebruikt wordt. </a:t>
            </a:r>
          </a:p>
          <a:p>
            <a:pPr marL="0" indent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Denk aan: Kleding, sieraden, meubels. 3d </a:t>
            </a:r>
            <a:r>
              <a:rPr lang="nl-NL" sz="2400" dirty="0" err="1" smtClean="0"/>
              <a:t>printing</a:t>
            </a:r>
            <a:r>
              <a:rPr lang="nl-NL" sz="2400" dirty="0" smtClean="0"/>
              <a:t> </a:t>
            </a:r>
            <a:r>
              <a:rPr lang="nl-NL" sz="2400" dirty="0" err="1" smtClean="0"/>
              <a:t>etc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/>
              <a:t>Maak met jouw groepje (zie kanaalindeling) een poster met verschillende toepassingen die je tijdens het project (inrichten van het </a:t>
            </a:r>
            <a:r>
              <a:rPr lang="nl-NL" dirty="0" smtClean="0"/>
              <a:t>gebied</a:t>
            </a:r>
            <a:r>
              <a:rPr lang="nl-NL" dirty="0"/>
              <a:t>) zou kunnen </a:t>
            </a:r>
            <a:r>
              <a:rPr lang="nl-NL" dirty="0" smtClean="0"/>
              <a:t>gebruiken.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Plaats deze in bestanden in jullie eigen </a:t>
            </a:r>
            <a:r>
              <a:rPr lang="nl-NL" dirty="0" err="1" smtClean="0"/>
              <a:t>werkgroepkanaal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4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93CD5D-1105-4FE9-B5B6-0E4D1B7C3B16}">
  <ds:schemaRefs>
    <ds:schemaRef ds:uri="http://purl.org/dc/elements/1.1/"/>
    <ds:schemaRef ds:uri="47a28104-336f-447d-946e-e305ac2bcd47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351380DD-6FE4-41D1-8ABE-5BCBA20A71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A522F-31C9-4B60-84A0-581C5DB7D76B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207</Words>
  <Application>Microsoft Office PowerPoint</Application>
  <PresentationFormat>Breedbeeld</PresentationFormat>
  <Paragraphs>36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Les 2, Biobased Economy Inrichting van een gebied</vt:lpstr>
      <vt:lpstr>Bamboe</vt:lpstr>
      <vt:lpstr>Waar kennen wij bamboe van?</vt:lpstr>
      <vt:lpstr>PowerPoint-presentatie</vt:lpstr>
      <vt:lpstr>Wat is bamboe eigenlijk?</vt:lpstr>
      <vt:lpstr>Waar groeit bamboe? </vt:lpstr>
      <vt:lpstr>Duurzaamheid</vt:lpstr>
      <vt:lpstr>Toepassingen van bamboe</vt:lpstr>
      <vt:lpstr>Nog meer mogelijkheden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Ingolf van Doorn</cp:lastModifiedBy>
  <cp:revision>24</cp:revision>
  <dcterms:created xsi:type="dcterms:W3CDTF">2015-02-09T20:38:33Z</dcterms:created>
  <dcterms:modified xsi:type="dcterms:W3CDTF">2020-05-02T12:01:55Z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